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3"/>
  </p:notesMasterIdLst>
  <p:sldIdLst>
    <p:sldId id="257" r:id="rId2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43B37-8A89-4F9A-9221-DC8E02BD481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076CD-11EA-4485-9E0B-2636A689B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047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1076CD-11EA-4485-9E0B-2636A689B20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470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78" indent="0" algn="ctr">
              <a:buNone/>
              <a:defRPr sz="2800"/>
            </a:lvl2pPr>
            <a:lvl3pPr marL="914354" indent="0" algn="ctr">
              <a:buNone/>
              <a:defRPr sz="2400"/>
            </a:lvl3pPr>
            <a:lvl4pPr marL="1371532" indent="0" algn="ctr">
              <a:buNone/>
              <a:defRPr sz="2000"/>
            </a:lvl4pPr>
            <a:lvl5pPr marL="1828709" indent="0" algn="ctr">
              <a:buNone/>
              <a:defRPr sz="2000"/>
            </a:lvl5pPr>
            <a:lvl6pPr marL="2285886" indent="0" algn="ctr">
              <a:buNone/>
              <a:defRPr sz="2000"/>
            </a:lvl6pPr>
            <a:lvl7pPr marL="2743062" indent="0" algn="ctr">
              <a:buNone/>
              <a:defRPr sz="2000"/>
            </a:lvl7pPr>
            <a:lvl8pPr marL="3200240" indent="0" algn="ctr">
              <a:buNone/>
              <a:defRPr sz="2000"/>
            </a:lvl8pPr>
            <a:lvl9pPr marL="3657418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76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62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0368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95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3687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52639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9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91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2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6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4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4" y="2507556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2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9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51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6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49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9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FC4DB06-AD76-480F-808B-BCBD49ED5A2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A9B63-AE32-42A0-9CC4-F668662E8D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2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2A7294-0D90-E982-3B6B-9B08984AE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5" y="-442"/>
            <a:ext cx="10116312" cy="581471"/>
          </a:xfrm>
          <a:noFill/>
        </p:spPr>
        <p:txBody>
          <a:bodyPr>
            <a:noAutofit/>
          </a:bodyPr>
          <a:lstStyle/>
          <a:p>
            <a:r>
              <a:rPr lang="en-US" altLang="ja-JP" sz="2400" dirty="0">
                <a:solidFill>
                  <a:schemeClr val="bg1"/>
                </a:solidFill>
              </a:rPr>
              <a:t>DE</a:t>
            </a:r>
            <a:r>
              <a:rPr lang="ja-JP" altLang="en-US" sz="2400" dirty="0">
                <a:solidFill>
                  <a:schemeClr val="bg1"/>
                </a:solidFill>
              </a:rPr>
              <a:t>＆</a:t>
            </a:r>
            <a:r>
              <a:rPr lang="en-US" altLang="ja-JP" sz="2400" dirty="0">
                <a:solidFill>
                  <a:schemeClr val="bg1"/>
                </a:solidFill>
              </a:rPr>
              <a:t>I</a:t>
            </a:r>
            <a:r>
              <a:rPr lang="ja-JP" altLang="en-US" sz="2400" dirty="0">
                <a:solidFill>
                  <a:schemeClr val="bg1"/>
                </a:solidFill>
              </a:rPr>
              <a:t>リーグ宣言書 記載要項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118413B0-9777-DD60-9384-98CB94593BD6}"/>
              </a:ext>
            </a:extLst>
          </p:cNvPr>
          <p:cNvGrpSpPr/>
          <p:nvPr/>
        </p:nvGrpSpPr>
        <p:grpSpPr>
          <a:xfrm>
            <a:off x="600075" y="219075"/>
            <a:ext cx="11349794" cy="6528153"/>
            <a:chOff x="5810945" y="3796159"/>
            <a:chExt cx="5813042" cy="3506633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CD65B33-8CB8-CF48-1A6B-4D982C9EC1ED}"/>
                </a:ext>
              </a:extLst>
            </p:cNvPr>
            <p:cNvGrpSpPr/>
            <p:nvPr/>
          </p:nvGrpSpPr>
          <p:grpSpPr>
            <a:xfrm>
              <a:off x="5810945" y="3796159"/>
              <a:ext cx="5813042" cy="3506633"/>
              <a:chOff x="5138417" y="3592602"/>
              <a:chExt cx="5862724" cy="3636980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E7A266F1-5B44-6E05-7C74-4322F5B3E09A}"/>
                  </a:ext>
                </a:extLst>
              </p:cNvPr>
              <p:cNvSpPr/>
              <p:nvPr/>
            </p:nvSpPr>
            <p:spPr>
              <a:xfrm>
                <a:off x="5138417" y="3676210"/>
                <a:ext cx="5791198" cy="355337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2F3E87AF-80E7-2927-FF10-0161E3E8CB73}"/>
                  </a:ext>
                </a:extLst>
              </p:cNvPr>
              <p:cNvSpPr/>
              <p:nvPr/>
            </p:nvSpPr>
            <p:spPr>
              <a:xfrm>
                <a:off x="5934074" y="3592602"/>
                <a:ext cx="3962400" cy="5524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3200" dirty="0"/>
                  <a:t>ＤＥ</a:t>
                </a:r>
                <a:r>
                  <a:rPr kumimoji="1" lang="en-US" altLang="ja-JP" sz="3200" dirty="0"/>
                  <a:t>&amp;</a:t>
                </a:r>
                <a:r>
                  <a:rPr kumimoji="1" lang="ja-JP" altLang="en-US" sz="3200" dirty="0"/>
                  <a:t>Ｉ宣言書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C77CB846-09F4-93F5-B631-52943DE073E8}"/>
                  </a:ext>
                </a:extLst>
              </p:cNvPr>
              <p:cNvSpPr/>
              <p:nvPr/>
            </p:nvSpPr>
            <p:spPr>
              <a:xfrm>
                <a:off x="5335085" y="5745856"/>
                <a:ext cx="5397862" cy="803942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kumimoji="1" lang="ja-JP" altLang="en-US" sz="2000" dirty="0"/>
                  <a:t>　①（例）○○年までに、男性の育休取得率を○％にします。</a:t>
                </a:r>
                <a:r>
                  <a:rPr kumimoji="1" lang="en-US" altLang="ja-JP" sz="2000" dirty="0"/>
                  <a:t>(</a:t>
                </a:r>
                <a:r>
                  <a:rPr kumimoji="1" lang="ja-JP" altLang="en-US" sz="2000" dirty="0"/>
                  <a:t>現状〇</a:t>
                </a:r>
                <a:r>
                  <a:rPr kumimoji="1" lang="en-US" altLang="ja-JP" sz="2000" dirty="0"/>
                  <a:t>%)</a:t>
                </a:r>
              </a:p>
              <a:p>
                <a:r>
                  <a:rPr kumimoji="1" lang="ja-JP" altLang="en-US" sz="2000" dirty="0"/>
                  <a:t>　②（例）○○年までに、管理職に占める女性の比率を○％にします。</a:t>
                </a:r>
                <a:r>
                  <a:rPr kumimoji="1" lang="en-US" altLang="ja-JP" sz="2000" dirty="0"/>
                  <a:t> (</a:t>
                </a:r>
                <a:r>
                  <a:rPr kumimoji="1" lang="ja-JP" altLang="en-US" sz="2000" dirty="0"/>
                  <a:t>現状〇</a:t>
                </a:r>
                <a:r>
                  <a:rPr kumimoji="1" lang="en-US" altLang="ja-JP" sz="2000" dirty="0"/>
                  <a:t>%)</a:t>
                </a:r>
              </a:p>
              <a:p>
                <a:r>
                  <a:rPr kumimoji="1" lang="ja-JP" altLang="en-US" sz="2000" dirty="0"/>
                  <a:t>　③（例）○○年までに、外国人材を○人採用します。</a:t>
                </a:r>
                <a:r>
                  <a:rPr kumimoji="1" lang="en-US" altLang="ja-JP" sz="2000" dirty="0"/>
                  <a:t> (</a:t>
                </a:r>
                <a:r>
                  <a:rPr kumimoji="1" lang="ja-JP" altLang="en-US" sz="2000" dirty="0"/>
                  <a:t>現状〇人</a:t>
                </a:r>
                <a:r>
                  <a:rPr kumimoji="1" lang="en-US" altLang="ja-JP" sz="2000" dirty="0"/>
                  <a:t>)</a:t>
                </a:r>
              </a:p>
              <a:p>
                <a:r>
                  <a:rPr kumimoji="1" lang="ja-JP" altLang="en-US" sz="2000" dirty="0"/>
                  <a:t>　④ （例）○○年までに、外国人材の定着率を○％にします。</a:t>
                </a:r>
                <a:r>
                  <a:rPr kumimoji="1" lang="en-US" altLang="ja-JP" sz="2000" dirty="0"/>
                  <a:t>(</a:t>
                </a:r>
                <a:r>
                  <a:rPr kumimoji="1" lang="ja-JP" altLang="en-US" sz="2000" dirty="0"/>
                  <a:t>現状〇</a:t>
                </a:r>
                <a:r>
                  <a:rPr kumimoji="1" lang="en-US" altLang="ja-JP" sz="2000" dirty="0"/>
                  <a:t>%)</a:t>
                </a:r>
              </a:p>
              <a:p>
                <a:r>
                  <a:rPr kumimoji="1" lang="ja-JP" altLang="en-US" sz="2000" dirty="0"/>
                  <a:t>　⑤（例）○○年までに、障がい者雇用率を○％にします。</a:t>
                </a:r>
                <a:r>
                  <a:rPr kumimoji="1" lang="en-US" altLang="ja-JP" sz="2000" dirty="0"/>
                  <a:t>(</a:t>
                </a:r>
                <a:r>
                  <a:rPr kumimoji="1" lang="ja-JP" altLang="en-US" sz="2000" dirty="0"/>
                  <a:t>現状〇</a:t>
                </a:r>
                <a:r>
                  <a:rPr kumimoji="1" lang="en-US" altLang="ja-JP" sz="2000" dirty="0"/>
                  <a:t>%)</a:t>
                </a:r>
                <a:endParaRPr kumimoji="1" lang="ja-JP" altLang="en-US" sz="2000" dirty="0"/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F71404A9-3A99-5779-8706-531FD56B4E63}"/>
                  </a:ext>
                </a:extLst>
              </p:cNvPr>
              <p:cNvSpPr/>
              <p:nvPr/>
            </p:nvSpPr>
            <p:spPr>
              <a:xfrm>
                <a:off x="9018853" y="6700781"/>
                <a:ext cx="1982288" cy="3995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kumimoji="1" lang="ja-JP" altLang="en-US" dirty="0"/>
                  <a:t>２０２〇年○月○日</a:t>
                </a:r>
                <a:endParaRPr kumimoji="1" lang="en-US" altLang="ja-JP" dirty="0"/>
              </a:p>
              <a:p>
                <a:r>
                  <a:rPr kumimoji="1" lang="ja-JP" altLang="en-US" dirty="0"/>
                  <a:t>　株式会社○○</a:t>
                </a:r>
                <a:endParaRPr kumimoji="1" lang="en-US" altLang="ja-JP" dirty="0"/>
              </a:p>
              <a:p>
                <a:r>
                  <a:rPr kumimoji="1" lang="ja-JP" altLang="en-US" dirty="0"/>
                  <a:t>　代表取締役社長　○○ ○○</a:t>
                </a:r>
                <a:endParaRPr kumimoji="1" lang="ja-JP" altLang="en-US" sz="2000" dirty="0"/>
              </a:p>
            </p:txBody>
          </p:sp>
        </p:grp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FF8BACF6-FDD3-234C-92A0-7246942F9642}"/>
                </a:ext>
              </a:extLst>
            </p:cNvPr>
            <p:cNvSpPr/>
            <p:nvPr/>
          </p:nvSpPr>
          <p:spPr>
            <a:xfrm>
              <a:off x="5888210" y="4300830"/>
              <a:ext cx="4682112" cy="3082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kumimoji="1" lang="ja-JP" altLang="en-US" sz="2400" dirty="0"/>
                <a:t>四国ＤＥ</a:t>
              </a:r>
              <a:r>
                <a:rPr kumimoji="1" lang="en-US" altLang="ja-JP" sz="2400" dirty="0"/>
                <a:t>&amp;</a:t>
              </a:r>
              <a:r>
                <a:rPr kumimoji="1" lang="ja-JP" altLang="en-US" sz="2400" dirty="0"/>
                <a:t>Ｉ宣言企業リーグの趣旨に賛同し、以下の取組みを行います。</a:t>
              </a:r>
              <a:endParaRPr kumimoji="1" lang="en-US" altLang="ja-JP" sz="2400" dirty="0"/>
            </a:p>
          </p:txBody>
        </p: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6CC1F2C-ABCD-4983-8A29-4F718FC0B05D}"/>
              </a:ext>
            </a:extLst>
          </p:cNvPr>
          <p:cNvSpPr/>
          <p:nvPr/>
        </p:nvSpPr>
        <p:spPr>
          <a:xfrm>
            <a:off x="1083943" y="1699511"/>
            <a:ext cx="9674986" cy="409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各社の</a:t>
            </a:r>
            <a:r>
              <a:rPr kumimoji="1"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DE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＆Ｉに対する理念や基本方針（記載は任意）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AEC05A51-2727-9778-994A-9C2D0CA013E1}"/>
              </a:ext>
            </a:extLst>
          </p:cNvPr>
          <p:cNvSpPr/>
          <p:nvPr/>
        </p:nvSpPr>
        <p:spPr>
          <a:xfrm>
            <a:off x="973199" y="1691199"/>
            <a:ext cx="9896475" cy="1605911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1056D2E6-DE6B-7ED2-121C-0114B8490030}"/>
              </a:ext>
            </a:extLst>
          </p:cNvPr>
          <p:cNvSpPr/>
          <p:nvPr/>
        </p:nvSpPr>
        <p:spPr>
          <a:xfrm>
            <a:off x="973198" y="3491166"/>
            <a:ext cx="9896475" cy="2277326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BF8D6BD-7502-ACEB-C72B-19523A532FE5}"/>
              </a:ext>
            </a:extLst>
          </p:cNvPr>
          <p:cNvSpPr/>
          <p:nvPr/>
        </p:nvSpPr>
        <p:spPr>
          <a:xfrm>
            <a:off x="1083943" y="3631746"/>
            <a:ext cx="9674986" cy="409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数値目標を最低１つは設定（極力、目標年次も設定）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80F6ADD-2ACD-BEAF-8505-EABE94B52F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5387" y="410220"/>
            <a:ext cx="1389474" cy="100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67941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</TotalTime>
  <Words>189</Words>
  <Application>Microsoft Office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明朝</vt:lpstr>
      <vt:lpstr>游ゴシック</vt:lpstr>
      <vt:lpstr>Calibri</vt:lpstr>
      <vt:lpstr>Calibri Light</vt:lpstr>
      <vt:lpstr>Wingdings 2</vt:lpstr>
      <vt:lpstr>HDOfficeLightV0</vt:lpstr>
      <vt:lpstr>DE＆Iリーグ宣言書 記載要項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四経連 滝川</dc:creator>
  <cp:lastModifiedBy>四経連 滝川</cp:lastModifiedBy>
  <cp:revision>70</cp:revision>
  <cp:lastPrinted>2026-03-16T01:51:29Z</cp:lastPrinted>
  <dcterms:created xsi:type="dcterms:W3CDTF">2025-07-28T01:08:55Z</dcterms:created>
  <dcterms:modified xsi:type="dcterms:W3CDTF">2026-03-25T04:36:32Z</dcterms:modified>
</cp:coreProperties>
</file>